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720" y="-8640"/>
            <a:ext cx="12190680" cy="6866640"/>
            <a:chOff x="720" y="-8640"/>
            <a:chExt cx="1219068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720" y="720"/>
              <a:ext cx="842040" cy="56653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677160" y="696960"/>
            <a:ext cx="85960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r-HR" sz="1800" spc="-1" strike="noStrike">
                <a:latin typeface="Arial"/>
              </a:rPr>
              <a:t>Kliknite za uređivanje oblika naslova teksta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506960" y="2404440"/>
            <a:ext cx="7766280" cy="164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r>
              <a:rPr b="0" lang="hr-HR" sz="5400" spc="-1" strike="noStrike">
                <a:solidFill>
                  <a:srgbClr val="90c226"/>
                </a:solidFill>
                <a:latin typeface="Trebuchet MS"/>
              </a:rPr>
              <a:t>KRUŽNI TRENING ZA VRIJEME ONLINE NASTAVE</a:t>
            </a:r>
            <a:endParaRPr b="0" lang="hr-HR" sz="54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506960" y="4050720"/>
            <a:ext cx="7766280" cy="109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6000"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endParaRPr b="0" lang="hr-HR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b="0" lang="hr-HR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808080"/>
                </a:solidFill>
                <a:latin typeface="Trebuchet MS"/>
              </a:rPr>
              <a:t>Damir Žegarac, prof.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8. TRBUŠNJACI – </a:t>
            </a:r>
            <a:r>
              <a:rPr b="0" lang="hr-HR" sz="2000" spc="-1" strike="noStrike">
                <a:solidFill>
                  <a:srgbClr val="90c226"/>
                </a:solidFill>
                <a:latin typeface="Trebuchet MS"/>
              </a:rPr>
              <a:t>PODIZANJE TRUPA IZ LEŽANJA NA LEĐIMA, RUKE IZA GLAVE, NOGE POGRČENE U KOLJENIMA</a:t>
            </a:r>
            <a:endParaRPr b="0" lang="hr-HR" sz="2000" spc="-1" strike="noStrike">
              <a:latin typeface="Arial"/>
            </a:endParaRPr>
          </a:p>
        </p:txBody>
      </p:sp>
      <p:pic>
        <p:nvPicPr>
          <p:cNvPr id="128" name="Rezervirano mjesto sadržaja 3" descr=""/>
          <p:cNvPicPr/>
          <p:nvPr/>
        </p:nvPicPr>
        <p:blipFill>
          <a:blip r:embed="rId1"/>
          <a:stretch/>
        </p:blipFill>
        <p:spPr>
          <a:xfrm>
            <a:off x="2698200" y="2958480"/>
            <a:ext cx="5557320" cy="3405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9.SKLEKOVI </a:t>
            </a:r>
            <a:endParaRPr b="0" lang="hr-HR" sz="3600" spc="-1" strike="noStrike">
              <a:latin typeface="Arial"/>
            </a:endParaRPr>
          </a:p>
        </p:txBody>
      </p:sp>
      <p:pic>
        <p:nvPicPr>
          <p:cNvPr id="130" name="Rezervirano mjesto sadržaja 3" descr=""/>
          <p:cNvPicPr/>
          <p:nvPr/>
        </p:nvPicPr>
        <p:blipFill>
          <a:blip r:embed="rId1"/>
          <a:stretch/>
        </p:blipFill>
        <p:spPr>
          <a:xfrm>
            <a:off x="1568880" y="2796840"/>
            <a:ext cx="6265440" cy="3486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TABELA ZA UPISIVANJE PULSA</a:t>
            </a:r>
            <a:br/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7.-8. razred</a:t>
            </a:r>
            <a:endParaRPr b="0" lang="hr-HR" sz="3600" spc="-1" strike="noStrike">
              <a:latin typeface="Arial"/>
            </a:endParaRPr>
          </a:p>
        </p:txBody>
      </p:sp>
      <p:graphicFrame>
        <p:nvGraphicFramePr>
          <p:cNvPr id="132" name="Table 2"/>
          <p:cNvGraphicFramePr/>
          <p:nvPr/>
        </p:nvGraphicFramePr>
        <p:xfrm>
          <a:off x="677880" y="2160720"/>
          <a:ext cx="8595720" cy="1112040"/>
        </p:xfrm>
        <a:graphic>
          <a:graphicData uri="http://schemas.openxmlformats.org/drawingml/2006/table">
            <a:tbl>
              <a:tblPr/>
              <a:tblGrid>
                <a:gridCol w="1432440"/>
                <a:gridCol w="1432440"/>
                <a:gridCol w="1432440"/>
                <a:gridCol w="1432440"/>
                <a:gridCol w="1432440"/>
                <a:gridCol w="1433880"/>
              </a:tblGrid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4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PULS</a:t>
                      </a:r>
                      <a:endParaRPr b="0" lang="hr-HR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4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PRIJE RADA</a:t>
                      </a:r>
                      <a:endParaRPr b="0" lang="hr-HR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4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1. PAUZA</a:t>
                      </a:r>
                      <a:endParaRPr b="0" lang="hr-HR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4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2. PAUZA</a:t>
                      </a:r>
                      <a:endParaRPr b="0" lang="hr-HR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4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3. PAUZA</a:t>
                      </a:r>
                      <a:endParaRPr b="0" lang="hr-HR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4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NAKON 5 MIN</a:t>
                      </a:r>
                      <a:endParaRPr b="0" lang="hr-HR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1. SAT</a:t>
                      </a:r>
                      <a:endParaRPr b="0" lang="hr-HR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2. SAT</a:t>
                      </a:r>
                      <a:endParaRPr b="0" lang="hr-HR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192320" y="609480"/>
            <a:ext cx="889236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TABELA ZA UPIS BROJA PONAVLJANJA </a:t>
            </a:r>
            <a:br/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5.-8. razred</a:t>
            </a:r>
            <a:endParaRPr b="0" lang="hr-HR" sz="3600" spc="-1" strike="noStrike">
              <a:latin typeface="Arial"/>
            </a:endParaRPr>
          </a:p>
        </p:txBody>
      </p:sp>
      <p:graphicFrame>
        <p:nvGraphicFramePr>
          <p:cNvPr id="134" name="Table 2"/>
          <p:cNvGraphicFramePr/>
          <p:nvPr/>
        </p:nvGraphicFramePr>
        <p:xfrm>
          <a:off x="977040" y="2160720"/>
          <a:ext cx="9026640" cy="2141640"/>
        </p:xfrm>
        <a:graphic>
          <a:graphicData uri="http://schemas.openxmlformats.org/drawingml/2006/table">
            <a:tbl>
              <a:tblPr/>
              <a:tblGrid>
                <a:gridCol w="2467080"/>
                <a:gridCol w="700560"/>
                <a:gridCol w="716400"/>
                <a:gridCol w="748080"/>
                <a:gridCol w="732240"/>
                <a:gridCol w="732240"/>
                <a:gridCol w="772200"/>
                <a:gridCol w="724320"/>
                <a:gridCol w="716400"/>
                <a:gridCol w="717480"/>
              </a:tblGrid>
              <a:tr h="535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Broj krugova (serija)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Vj. 1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Vj. 2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Vj. 3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Vj. 4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Vj. 5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Vj. 6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Vj. 7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Vj. 8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Vj. 9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</a:tr>
              <a:tr h="535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8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1x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535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8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2x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  <a:tr h="536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8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3x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60880" y="6264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KRUŽNI TRENING PROVODITI ĆE SE NA SLIJEDEĆI NAČIN:</a:t>
            </a:r>
            <a:endParaRPr b="0" lang="hr-HR" sz="36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677160" y="1383480"/>
            <a:ext cx="8596080" cy="465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6000"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404040"/>
                </a:solidFill>
                <a:latin typeface="Trebuchet MS"/>
              </a:rPr>
              <a:t>Prije početka rada svaki učenik napravi 8 pripremnih vježbi koje je naučio na satovima TZK-e</a:t>
            </a:r>
            <a:endParaRPr b="0" lang="hr-HR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800" spc="-1" strike="noStrike">
                <a:solidFill>
                  <a:srgbClr val="404040"/>
                </a:solidFill>
                <a:latin typeface="Trebuchet MS"/>
              </a:rPr>
              <a:t>Učenici 5. i 6. razreda izvode 10 ponavljanja svake vježbe, odmore se 30 sekundi, pa prelaze na slijedeću vježbu. Nakon izvođenja svih zadanih vježbi napravi se pauza 2 minute pa se sve ponovi još jednom.</a:t>
            </a:r>
            <a:endParaRPr b="0" lang="hr-HR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800" spc="-1" strike="noStrike">
                <a:solidFill>
                  <a:srgbClr val="404040"/>
                </a:solidFill>
                <a:latin typeface="Trebuchet MS"/>
              </a:rPr>
              <a:t>Učenici 7. i 8. razreda vježbu izvode 30 sekundi, a svatko si sam dozira broj ponavljanja; nakon rada slijedi pauza 30 sekundi pa se prelazi na sljedeću vježbu i tako naizmjenično dok se ne prođu sve vježbe. Nakon izvođenja svih zadanih vježbi napravi se pauza 2 minute pa se sve ponovi još 2 puta. Prije početka rada učenici izmjere puls u trajanju od 15 sekundi (pomnože sa 4 i dobiju puls u minuti koji zapisuju u tablicu). Ponovo mjere puls u pauzama između serija i na kraju 5 minuta nakon prestanka rada. Dobivene rezultate upisuju u tabelu (koja je na kraju prezentacije) te će kasnije analizirati dobivene rezultate. </a:t>
            </a:r>
            <a:endParaRPr b="0" lang="hr-HR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800" spc="-1" strike="noStrike">
                <a:solidFill>
                  <a:srgbClr val="404040"/>
                </a:solidFill>
                <a:latin typeface="Trebuchet MS"/>
              </a:rPr>
              <a:t>Broj ponavljanja svake vježbe u svakoj seriji upisuju se u tabelu koja je u prilogu.                                                                             </a:t>
            </a:r>
            <a:endParaRPr b="0" lang="hr-HR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800" spc="-1" strike="noStrike">
                <a:solidFill>
                  <a:srgbClr val="404040"/>
                </a:solidFill>
                <a:latin typeface="Trebuchet MS"/>
              </a:rPr>
              <a:t>Sve vježbe su jednostavne i ne iziskuju puno prostora za izvođenje.</a:t>
            </a:r>
            <a:endParaRPr b="0" lang="hr-HR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800" spc="-1" strike="noStrike">
                <a:solidFill>
                  <a:srgbClr val="404040"/>
                </a:solidFill>
                <a:latin typeface="Trebuchet MS"/>
              </a:rPr>
              <a:t>SRETNO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77160" y="645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1. JUMPING JACK</a:t>
            </a:r>
            <a:br/>
            <a:r>
              <a:rPr b="0" lang="hr-HR" sz="800" spc="-1" strike="noStrike">
                <a:solidFill>
                  <a:srgbClr val="90c226"/>
                </a:solidFill>
                <a:latin typeface="Trebuchet MS"/>
              </a:rPr>
              <a:t>-</a:t>
            </a:r>
            <a:endParaRPr b="0" lang="hr-HR" sz="800" spc="-1" strike="noStrike">
              <a:latin typeface="Arial"/>
            </a:endParaRPr>
          </a:p>
        </p:txBody>
      </p:sp>
      <p:pic>
        <p:nvPicPr>
          <p:cNvPr id="114" name="Rezervirano mjesto sadržaja 7" descr=""/>
          <p:cNvPicPr/>
          <p:nvPr/>
        </p:nvPicPr>
        <p:blipFill>
          <a:blip r:embed="rId1"/>
          <a:stretch/>
        </p:blipFill>
        <p:spPr>
          <a:xfrm>
            <a:off x="3037320" y="2160720"/>
            <a:ext cx="3876840" cy="3880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66000"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2. IZ UPORA KLEČEĆEG ISTOVREMENO PODIŽEMO SUPROTNU RUKU I SUPROTNU NOGU I TAKO NAIZMJENIČNO</a:t>
            </a:r>
            <a:endParaRPr b="0" lang="hr-HR" sz="3600" spc="-1" strike="noStrike">
              <a:latin typeface="Arial"/>
            </a:endParaRPr>
          </a:p>
        </p:txBody>
      </p:sp>
      <p:pic>
        <p:nvPicPr>
          <p:cNvPr id="116" name="Rezervirano mjesto sadržaja 3" descr=""/>
          <p:cNvPicPr/>
          <p:nvPr/>
        </p:nvPicPr>
        <p:blipFill>
          <a:blip r:embed="rId1"/>
          <a:stretch/>
        </p:blipFill>
        <p:spPr>
          <a:xfrm>
            <a:off x="2286000" y="2151360"/>
            <a:ext cx="5611320" cy="3988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77520" y="439200"/>
            <a:ext cx="8596080" cy="149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1000"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3. PODIZANJE KUKOVA IZ LEŽANJA NA LEĐIMA. RUKE UZ TIJELO, NOGE POGRČENE U KOLJENIMA</a:t>
            </a:r>
            <a:endParaRPr b="0" lang="hr-HR" sz="3600" spc="-1" strike="noStrike">
              <a:latin typeface="Arial"/>
            </a:endParaRPr>
          </a:p>
        </p:txBody>
      </p:sp>
      <p:pic>
        <p:nvPicPr>
          <p:cNvPr id="118" name="Rezervirano mjesto sadržaja 3" descr=""/>
          <p:cNvPicPr/>
          <p:nvPr/>
        </p:nvPicPr>
        <p:blipFill>
          <a:blip r:embed="rId1"/>
          <a:stretch/>
        </p:blipFill>
        <p:spPr>
          <a:xfrm>
            <a:off x="2133720" y="2510280"/>
            <a:ext cx="6023520" cy="3083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775800" y="224280"/>
            <a:ext cx="8896320" cy="198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3000"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4. IZ POLOŽAJA ZA SKLEK PRIVUČEMO KOLJENO JEDNE NOGE PREMA PRSIMA. VRAĆAMO NOGU NA POČETNI POLOŽAJ PA PONOVIMO DRUGOM NOGOM.</a:t>
            </a:r>
            <a:endParaRPr b="0" lang="hr-HR" sz="3600" spc="-1" strike="noStrike">
              <a:latin typeface="Arial"/>
            </a:endParaRPr>
          </a:p>
        </p:txBody>
      </p:sp>
      <p:pic>
        <p:nvPicPr>
          <p:cNvPr id="120" name="Rezervirano mjesto sadržaja 3" descr=""/>
          <p:cNvPicPr/>
          <p:nvPr/>
        </p:nvPicPr>
        <p:blipFill>
          <a:blip r:embed="rId1"/>
          <a:stretch/>
        </p:blipFill>
        <p:spPr>
          <a:xfrm>
            <a:off x="1891440" y="2357640"/>
            <a:ext cx="5853240" cy="3934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77160" y="609480"/>
            <a:ext cx="8735040" cy="153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5000"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5. RUKE SU U UZRUČENJU PA IH SPUŠTAMO U ODRUČENJE POGRČENE U LAKTOVIMA</a:t>
            </a:r>
            <a:br/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-</a:t>
            </a:r>
            <a:r>
              <a:rPr b="0" lang="hr-HR" sz="2000" spc="-1" strike="noStrike">
                <a:solidFill>
                  <a:srgbClr val="90c226"/>
                </a:solidFill>
                <a:latin typeface="Trebuchet MS"/>
              </a:rPr>
              <a:t>UTEZI NISU POTREBNI</a:t>
            </a:r>
            <a:endParaRPr b="0" lang="hr-HR" sz="2000" spc="-1" strike="noStrike">
              <a:latin typeface="Arial"/>
            </a:endParaRPr>
          </a:p>
        </p:txBody>
      </p:sp>
      <p:pic>
        <p:nvPicPr>
          <p:cNvPr id="122" name="Rezervirano mjesto sadržaja 3" descr=""/>
          <p:cNvPicPr/>
          <p:nvPr/>
        </p:nvPicPr>
        <p:blipFill>
          <a:blip r:embed="rId1"/>
          <a:stretch/>
        </p:blipFill>
        <p:spPr>
          <a:xfrm>
            <a:off x="2465280" y="2510280"/>
            <a:ext cx="4535280" cy="3988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6. POČUČANJ IZ RAZKORAČNOG STAVA,</a:t>
            </a:r>
            <a:br/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stopala su okrenuta prema van</a:t>
            </a:r>
            <a:endParaRPr b="0" lang="hr-HR" sz="3600" spc="-1" strike="noStrike">
              <a:latin typeface="Arial"/>
            </a:endParaRPr>
          </a:p>
        </p:txBody>
      </p:sp>
      <p:pic>
        <p:nvPicPr>
          <p:cNvPr id="124" name="Rezervirano mjesto sadržaja 3" descr=""/>
          <p:cNvPicPr/>
          <p:nvPr/>
        </p:nvPicPr>
        <p:blipFill>
          <a:blip r:embed="rId1"/>
          <a:stretch/>
        </p:blipFill>
        <p:spPr>
          <a:xfrm>
            <a:off x="2070720" y="2725200"/>
            <a:ext cx="5109120" cy="3970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7. NISKI SKIP U MJESTU</a:t>
            </a:r>
            <a:endParaRPr b="0" lang="hr-HR" sz="3600" spc="-1" strike="noStrike">
              <a:latin typeface="Arial"/>
            </a:endParaRPr>
          </a:p>
        </p:txBody>
      </p:sp>
      <p:pic>
        <p:nvPicPr>
          <p:cNvPr id="126" name="Picture 2" descr=""/>
          <p:cNvPicPr/>
          <p:nvPr/>
        </p:nvPicPr>
        <p:blipFill>
          <a:blip r:embed="rId1"/>
          <a:stretch/>
        </p:blipFill>
        <p:spPr>
          <a:xfrm>
            <a:off x="2151360" y="2094480"/>
            <a:ext cx="5646960" cy="4012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Application>LibreOffice/6.2.5.2$Windows_X86_64 LibreOffice_project/1ec314fa52f458adc18c4f025c545a4e8b22c159</Application>
  <Words>392</Words>
  <Paragraphs>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2020-03-14T13:31:12Z</dcterms:created>
  <dc:creator>Željka</dc:creator>
  <dc:description/>
  <dc:language>hr-HR</dc:language>
  <cp:lastModifiedBy/>
  <dcterms:modified xsi:type="dcterms:W3CDTF">2022-06-30T00:02:09Z</dcterms:modified>
  <cp:revision>22</cp:revision>
  <dc:subject/>
  <dc:title>RAD U STANICAMA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